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9"/>
  </p:notesMasterIdLst>
  <p:sldIdLst>
    <p:sldId id="269" r:id="rId3"/>
    <p:sldId id="270" r:id="rId4"/>
    <p:sldId id="281" r:id="rId5"/>
    <p:sldId id="266" r:id="rId6"/>
    <p:sldId id="282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CFC"/>
    <a:srgbClr val="08ABD5"/>
    <a:srgbClr val="F6F6F7"/>
    <a:srgbClr val="E6E6E6"/>
    <a:srgbClr val="FAFAFA"/>
    <a:srgbClr val="F9F9F9"/>
    <a:srgbClr val="F2F2F2"/>
    <a:srgbClr val="D7D7D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DBEC5-06AB-48E0-952A-026FDA33E51C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4536A-0246-4EFE-BA76-1B46864B87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063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3345" y="6472681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46F4F-32E8-4CD6-8932-5E19B77AB4BA}"/>
              </a:ext>
            </a:extLst>
          </p:cNvPr>
          <p:cNvSpPr txBox="1"/>
          <p:nvPr userDrawn="1"/>
        </p:nvSpPr>
        <p:spPr>
          <a:xfrm>
            <a:off x="606771" y="6655244"/>
            <a:ext cx="3639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2018. National Computational Infrastructure, Canberra, ACT, Australia.</a:t>
            </a:r>
            <a:endParaRPr lang="en-AU" sz="7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699323-CFA0-4E32-94B1-A40B01AECD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251181"/>
            <a:ext cx="3886200" cy="1647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37F177-F799-4EF0-B5A8-9347C3F2A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2667000"/>
            <a:ext cx="6858001" cy="1219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6FAE38-974F-4A93-96D4-62D4F26C8F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0" y="403581"/>
            <a:ext cx="3886200" cy="164779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AF076-6E8D-48BD-BB78-27996FDE916E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63C3-4FD6-4E15-A2FC-68448FB46BFB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A03E-80A5-466A-B4B4-2B8FCC7E2AEA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4CE4-31EE-4F2B-B744-8EA83E1FE85E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D72-7ED1-4AE3-A5D5-6F68728C4781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CE1-EB77-408D-8750-22984ACCA118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3F08-357A-4172-8503-D86CDAB57223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3A79B-37D8-44DC-BE4B-FEEEB5E6613B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1233-3B64-4F2F-A1EF-1138A199A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BB092-CC52-4D20-9AA6-90549AFB4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7F616-C954-473E-829E-5EBBB6AE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2E490-2D5D-49CA-895D-DF8F73B3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A932-25B6-4433-B49F-04B372C6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3200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CE45-70E5-4CC1-AD8D-279F0562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F249F-AA96-434A-8690-AA415959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AE689-A9F6-44A5-AC23-41647BA9B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CEF16-C9AC-4782-884B-DF1436B5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1A379-610C-4439-996D-3AB961E3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483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9007D-6BCD-43A3-816F-9B9944EEE7DD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7BC70-E094-4F80-822B-639F9FC16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8" y="-2667176"/>
            <a:ext cx="6858001" cy="1219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8B7A6E-F2EF-4B10-9AB9-26C7F22B2D14}"/>
              </a:ext>
            </a:extLst>
          </p:cNvPr>
          <p:cNvSpPr/>
          <p:nvPr userDrawn="1"/>
        </p:nvSpPr>
        <p:spPr>
          <a:xfrm>
            <a:off x="-1" y="885825"/>
            <a:ext cx="12192001" cy="537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D60167-090C-46DC-B89E-F3C030B23A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" y="66589"/>
            <a:ext cx="1775065" cy="752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DFB6F7-5E71-4B9F-8491-B3166C1B073E}"/>
              </a:ext>
            </a:extLst>
          </p:cNvPr>
          <p:cNvSpPr txBox="1"/>
          <p:nvPr userDrawn="1"/>
        </p:nvSpPr>
        <p:spPr>
          <a:xfrm>
            <a:off x="10728086" y="6402663"/>
            <a:ext cx="1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nci.org.au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D0C6-1873-4272-BAB7-F52E42BF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DCA46-7A3A-408E-BA3F-56FE76305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3041B-44A2-49F0-9E07-7D99DE7C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DF613-A0FD-4EAF-B712-3B08C3B5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B2506-132C-401A-BE06-A6741095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233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EBB0-4140-4FD3-AF23-4E5D8367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D4BF9-B59A-402D-BDC4-6E82265E9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05B9E-0C48-463F-9EB3-C1A147F57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8CD23-8362-439E-AEE1-2A8EEB40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65A6-C13A-48CC-9261-7CDD9685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6DE39-F0CE-416E-A714-9DAB2F92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950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051F-CCC7-4099-89AC-940FFC26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041F2-1CB9-449F-AE4F-4A19FC6B6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4B6C1-23B4-4236-B5C8-D3841CC9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626C4-A45F-4392-9DBC-1F596B030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6CD91-99BB-4C51-A3E2-5B174D47B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C38E9-A62F-4E2C-9BE1-1C4B4D865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F3A78-B2E5-42DF-B9D1-25E769B0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C628E-D9D2-4E6B-A349-CCD20D5D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7623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CEBE-A319-4DE9-B8A5-01E4DD6A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582F9-5666-4B7F-9250-CFBCCB58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3CCF8-9C44-4489-B2BB-990AB9A6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26FD9-C0DC-49D2-A8EB-2DCAC6B7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7559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815AF-EA87-42E0-93E5-9A763F42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254BB-6E67-4A2F-A50E-8113BD07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31617-B293-4A3D-A15B-87724DD7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339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6F1A-1D2A-4BAA-B6F8-47628A53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9EC4-2610-47C1-8048-2F42E58F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1A855-A365-4AD0-AC25-FEBC50750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3968B-8FB5-4936-AD6B-917A6EF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41CA8-6201-47EB-AF24-24C2BC5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32793-881E-4942-A2EB-7778B25A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7839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F866-3E6F-4945-A762-47F06EAB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A54C8-6E2B-4080-80B2-B4E661C44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3A923-734B-4855-B9EC-B6B077237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6CFF3-A0E0-409F-AD4F-748A1C2A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3F752-B966-4198-985E-B718133A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8C59-D33E-4A69-A458-F7A03B7A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205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6C06-0BDA-44D0-8851-7ECD800B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C6BE2-5F1D-40BC-939F-378D63440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15D36-02B4-4F56-89B9-C0183CB3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E52F3-F026-41F5-88DF-80280CD0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771E5-C8A4-4014-B98C-94A48849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17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BFFB4-7155-4469-BD5D-61BFC4BB1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957D0-0F9E-4910-93BF-E455327E9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4DBDD-900B-40B9-A630-138374B6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BEE0C-82B6-4970-81CE-6F2F2691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2B818-01C5-4C82-BA16-7BEEEFC4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548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4BD80-684F-43EC-BD8A-3313B4EC3815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2021-F3A0-43D8-B6B3-AE7BBAB9890A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9AF0-B7DD-4DE1-A9F5-91BE63737632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F85E4-564C-4728-AEFB-C8F906AA693D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0A3BD-B35C-46C6-B7B7-E519136B132D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59E4D-16D2-4652-AD24-ABC7C4E21225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FB6C-937C-401A-B23B-FFE1848A43F3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3AB179A-3664-45B4-AF75-5A588F18B660}" type="datetime1">
              <a:rPr lang="en-US" smtClean="0"/>
              <a:t>3/18/2020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FB6DE-9E16-4A2E-8802-F35E9910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47937-2BA0-439E-8ED0-4BAF13A27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9BE96-5141-4EE8-9029-6A76ED02D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6E524-FD8D-452D-9C72-0AC53F7701F7}" type="datetimeFigureOut">
              <a:rPr lang="en-AU" smtClean="0"/>
              <a:t>18/03/2020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1EB9-6445-4FD9-BB72-A7C19DE2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C1E42-3B40-4A82-B6FA-EC5EB89CF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92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ortal.auscope.org.au/" TargetMode="External"/><Relationship Id="rId3" Type="http://schemas.openxmlformats.org/officeDocument/2006/relationships/hyperlink" Target="https://www.arcgis.com/home/index.html" TargetMode="External"/><Relationship Id="rId7" Type="http://schemas.openxmlformats.org/officeDocument/2006/relationships/hyperlink" Target="https://worldwind.arc.nasa.gov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worldview.earthdata.nasa.gov/" TargetMode="External"/><Relationship Id="rId5" Type="http://schemas.openxmlformats.org/officeDocument/2006/relationships/hyperlink" Target="http://portal.geoscience.gov.au/" TargetMode="External"/><Relationship Id="rId4" Type="http://schemas.openxmlformats.org/officeDocument/2006/relationships/hyperlink" Target="https://www.qgis.org/en/site/" TargetMode="External"/><Relationship Id="rId9" Type="http://schemas.openxmlformats.org/officeDocument/2006/relationships/hyperlink" Target="https://www.google.com/earth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F4C3-8F00-4737-9462-E2D81D36D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858" y="2457940"/>
            <a:ext cx="8689976" cy="941752"/>
          </a:xfrm>
        </p:spPr>
        <p:txBody>
          <a:bodyPr>
            <a:noAutofit/>
          </a:bodyPr>
          <a:lstStyle/>
          <a:p>
            <a:r>
              <a:rPr lang="en-US" sz="4400" b="1" cap="none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New GSKY Client Software Apps</a:t>
            </a:r>
            <a:endParaRPr lang="en-AU" sz="4400" b="1" cap="none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64928-6661-4389-821D-7D0F1094A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1"/>
            <a:ext cx="8689976" cy="552938"/>
          </a:xfrm>
        </p:spPr>
        <p:txBody>
          <a:bodyPr>
            <a:normAutofit/>
          </a:bodyPr>
          <a:lstStyle/>
          <a:p>
            <a:r>
              <a:rPr lang="en-US" sz="2400" b="1" cap="non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Exploring client apps other than TerriaMap</a:t>
            </a:r>
            <a:endParaRPr lang="en-AU" sz="2400" b="1" cap="none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805DAD-3B5F-428A-B82F-8AA0ADFC6368}"/>
              </a:ext>
            </a:extLst>
          </p:cNvPr>
          <p:cNvSpPr/>
          <p:nvPr/>
        </p:nvSpPr>
        <p:spPr>
          <a:xfrm>
            <a:off x="7817" y="6582091"/>
            <a:ext cx="4947904" cy="256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latin typeface="Calibri" panose="020F0502020204030204" pitchFamily="34" charset="0"/>
                <a:cs typeface="Calibri" panose="020F0502020204030204" pitchFamily="34" charset="0"/>
              </a:rPr>
              <a:t>Copyright © 2019 by National Computational Infrastructure, Canberra, ACT, Australia. All Rights Reserved. </a:t>
            </a:r>
          </a:p>
          <a:p>
            <a:r>
              <a:rPr lang="en-US" sz="700">
                <a:latin typeface="Calibri" panose="020F0502020204030204" pitchFamily="34" charset="0"/>
                <a:cs typeface="Calibri" panose="020F0502020204030204" pitchFamily="34" charset="0"/>
              </a:rPr>
              <a:t>Author: Arapaut V. Sivaprasad.</a:t>
            </a:r>
            <a:endParaRPr lang="en-AU" sz="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8B5D4-56FB-48FC-A943-531E9876BE9D}"/>
              </a:ext>
            </a:extLst>
          </p:cNvPr>
          <p:cNvSpPr txBox="1"/>
          <p:nvPr/>
        </p:nvSpPr>
        <p:spPr>
          <a:xfrm>
            <a:off x="10866664" y="6658713"/>
            <a:ext cx="13175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Created on: 02  May, 2019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4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0"/>
    </mc:Choice>
    <mc:Fallback xmlns="">
      <p:transition spd="slow" advTm="81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48A2-7685-40D1-8256-C03C6AFAA0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8264" y="1550938"/>
            <a:ext cx="10363826" cy="2563862"/>
          </a:xfrm>
        </p:spPr>
        <p:txBody>
          <a:bodyPr>
            <a:noAutofit/>
          </a:bodyPr>
          <a:lstStyle/>
          <a:p>
            <a:r>
              <a:rPr lang="en-US" sz="2400" cap="none"/>
              <a:t>Update on the External GSKY clients</a:t>
            </a:r>
          </a:p>
          <a:p>
            <a:r>
              <a:rPr lang="en-US" sz="2400" cap="none"/>
              <a:t>Live demo of the following:</a:t>
            </a:r>
          </a:p>
          <a:p>
            <a:pPr lvl="1"/>
            <a:r>
              <a:rPr lang="en-US" sz="2200" cap="none"/>
              <a:t>Google Earth Web Online</a:t>
            </a:r>
          </a:p>
          <a:p>
            <a:pPr lvl="1"/>
            <a:r>
              <a:rPr lang="en-US" sz="2200" cap="none"/>
              <a:t>Google Earth Desktop</a:t>
            </a:r>
          </a:p>
          <a:p>
            <a:pPr lvl="1"/>
            <a:r>
              <a:rPr lang="en-US" sz="2200" cap="none"/>
              <a:t>NASA WorldWind Online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91F9C-FF28-4FAA-9017-D394FFDB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656BA-FBDE-4FB9-9127-10858DB09E24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D2524F-43BF-47D0-B1F3-AEB564E70115}"/>
              </a:ext>
            </a:extLst>
          </p:cNvPr>
          <p:cNvSpPr/>
          <p:nvPr/>
        </p:nvSpPr>
        <p:spPr>
          <a:xfrm>
            <a:off x="840922" y="4906736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Potential GSKY Clients</a:t>
            </a:r>
            <a:endParaRPr lang="en-AU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82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89"/>
    </mc:Choice>
    <mc:Fallback xmlns="">
      <p:transition spd="slow" advTm="2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Potential GSKY Clients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7DBC9C-EFD7-4302-BB2D-F71FEDAFB6E1}"/>
              </a:ext>
            </a:extLst>
          </p:cNvPr>
          <p:cNvSpPr/>
          <p:nvPr/>
        </p:nvSpPr>
        <p:spPr>
          <a:xfrm>
            <a:off x="840922" y="5796642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Google Earth</a:t>
            </a:r>
            <a:endParaRPr lang="en-AU" b="1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EFEF28-4106-445F-9EAA-2CF9E273B5F8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062562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879">
                  <a:extLst>
                    <a:ext uri="{9D8B030D-6E8A-4147-A177-3AD203B41FA5}">
                      <a16:colId xmlns:a16="http://schemas.microsoft.com/office/drawing/2014/main" val="1676981318"/>
                    </a:ext>
                  </a:extLst>
                </a:gridCol>
                <a:gridCol w="3033787">
                  <a:extLst>
                    <a:ext uri="{9D8B030D-6E8A-4147-A177-3AD203B41FA5}">
                      <a16:colId xmlns:a16="http://schemas.microsoft.com/office/drawing/2014/main" val="29833310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38748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Comments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GSKY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20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ArcGIS</a:t>
                      </a:r>
                      <a:endParaRPr lang="en-AU" sz="12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Most widely used GIS software</a:t>
                      </a:r>
                      <a:endParaRPr lang="en-AU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Works on 4 out of 6 App veriants</a:t>
                      </a:r>
                      <a:endParaRPr lang="en-AU" sz="120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5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QGIS</a:t>
                      </a:r>
                      <a:endParaRPr lang="en-AU" sz="12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Widely used and VDI-integrated</a:t>
                      </a:r>
                      <a:endParaRPr lang="en-AU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Works on v3.4</a:t>
                      </a:r>
                      <a:endParaRPr lang="en-AU" sz="120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23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AUSGIN</a:t>
                      </a:r>
                      <a:endParaRPr lang="en-AU" sz="12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Aus</a:t>
                      </a: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tralian 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</a:t>
                      </a: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eoscience 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nformation </a:t>
                      </a:r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</a:t>
                      </a: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etwork</a:t>
                      </a:r>
                      <a:endParaRPr lang="en-AU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Works on Production GSKY server</a:t>
                      </a:r>
                      <a:endParaRPr lang="en-AU" sz="120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431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NASA World View</a:t>
                      </a: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(Web)</a:t>
                      </a:r>
                      <a:endParaRPr lang="en-AU" sz="1200" b="1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Not directly suitable for GSKY</a:t>
                      </a:r>
                      <a:endParaRPr lang="en-AU" sz="12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 WMS layer addition facility</a:t>
                      </a:r>
                      <a:endParaRPr lang="en-AU" sz="12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28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NASA World Wind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(App)</a:t>
                      </a:r>
                      <a:endParaRPr lang="en-AU" sz="12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Not directly suitable for GSKY</a:t>
                      </a:r>
                      <a:endParaRPr lang="en-AU" sz="12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No WMS layer addition facility</a:t>
                      </a:r>
                      <a:endParaRPr lang="en-AU" sz="1200" b="0" kern="1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178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NASA World 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Explorer (Web)</a:t>
                      </a:r>
                      <a:endParaRPr lang="en-AU" sz="12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Powered by NASA World Wind</a:t>
                      </a:r>
                      <a:endParaRPr lang="en-AU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Works on Production GSKY server</a:t>
                      </a:r>
                      <a:endParaRPr lang="en-AU" sz="120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5677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0C77A4-5795-4FAA-AF72-731452CDD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340721"/>
              </p:ext>
            </p:extLst>
          </p:nvPr>
        </p:nvGraphicFramePr>
        <p:xfrm>
          <a:off x="2032000" y="3670054"/>
          <a:ext cx="8127999" cy="1198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84879">
                  <a:extLst>
                    <a:ext uri="{9D8B030D-6E8A-4147-A177-3AD203B41FA5}">
                      <a16:colId xmlns:a16="http://schemas.microsoft.com/office/drawing/2014/main" val="2301318310"/>
                    </a:ext>
                  </a:extLst>
                </a:gridCol>
                <a:gridCol w="3033787">
                  <a:extLst>
                    <a:ext uri="{9D8B030D-6E8A-4147-A177-3AD203B41FA5}">
                      <a16:colId xmlns:a16="http://schemas.microsoft.com/office/drawing/2014/main" val="19191006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66727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NASA Web World Wind (Web)</a:t>
                      </a:r>
                      <a:endParaRPr lang="en-AU" sz="12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Powered by NASA World Wind</a:t>
                      </a:r>
                      <a:endParaRPr lang="en-AU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Works on Production GSKY server</a:t>
                      </a:r>
                      <a:endParaRPr lang="en-AU" sz="120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1200">
                          <a:solidFill>
                            <a:srgbClr val="00B0F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 build our own web apps.</a:t>
                      </a:r>
                      <a:endParaRPr lang="en-AU" sz="1200">
                        <a:solidFill>
                          <a:srgbClr val="00B0F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43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Auscope</a:t>
                      </a:r>
                      <a:endParaRPr lang="en-AU" sz="12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Parallel service to AusGIN</a:t>
                      </a:r>
                      <a:endParaRPr lang="en-AU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Works on Production GSKY server</a:t>
                      </a:r>
                      <a:endParaRPr lang="en-AU" sz="1200">
                        <a:solidFill>
                          <a:srgbClr val="00B05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34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Earth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Desktop and Online</a:t>
                      </a:r>
                      <a:endParaRPr lang="en-AU" sz="1200" b="1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Very popular software</a:t>
                      </a:r>
                      <a:endParaRPr lang="en-AU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WMS facility does not work</a:t>
                      </a:r>
                      <a:endParaRPr lang="en-AU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05387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676120E-1E91-401A-9455-D575214EA121}"/>
              </a:ext>
            </a:extLst>
          </p:cNvPr>
          <p:cNvSpPr/>
          <p:nvPr/>
        </p:nvSpPr>
        <p:spPr>
          <a:xfrm>
            <a:off x="7494814" y="4514850"/>
            <a:ext cx="1853293" cy="244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5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35"/>
    </mc:Choice>
    <mc:Fallback xmlns="">
      <p:transition spd="slow" advTm="3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Google Earth Desktop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E181CB-9E2E-4F22-8A07-54539321F7B2}"/>
              </a:ext>
            </a:extLst>
          </p:cNvPr>
          <p:cNvSpPr txBox="1"/>
          <p:nvPr/>
        </p:nvSpPr>
        <p:spPr>
          <a:xfrm>
            <a:off x="873579" y="1183821"/>
            <a:ext cx="7045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WMS – available but only supports v1.1.1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Results in Error fetching the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Modified the ‘ows.go’ to send v1.1.1 Capabilities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Works fine.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GetMAP request in v1.1.1 is fine with GSKY</a:t>
            </a:r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D9E51-3C57-456C-9AC3-18D6EA31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24" y="3073904"/>
            <a:ext cx="2180952" cy="428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DFCE6E-0037-4078-B75A-A8BBCFADA30C}"/>
              </a:ext>
            </a:extLst>
          </p:cNvPr>
          <p:cNvSpPr/>
          <p:nvPr/>
        </p:nvSpPr>
        <p:spPr>
          <a:xfrm>
            <a:off x="2449286" y="3291689"/>
            <a:ext cx="310243" cy="192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FC723-D3F2-41F1-ABA2-3092A5B4BE8E}"/>
              </a:ext>
            </a:extLst>
          </p:cNvPr>
          <p:cNvSpPr txBox="1"/>
          <p:nvPr/>
        </p:nvSpPr>
        <p:spPr>
          <a:xfrm>
            <a:off x="873579" y="2677887"/>
            <a:ext cx="465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Adding GSKY Web Map Service</a:t>
            </a:r>
            <a:endParaRPr lang="en-AU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3A4A-3DD8-4828-A1CB-63E32ED5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86" y="3288189"/>
            <a:ext cx="2209524" cy="21904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2F894B-51DD-461D-B54B-2A721755BFC2}"/>
              </a:ext>
            </a:extLst>
          </p:cNvPr>
          <p:cNvSpPr/>
          <p:nvPr/>
        </p:nvSpPr>
        <p:spPr>
          <a:xfrm>
            <a:off x="2604407" y="5070021"/>
            <a:ext cx="881743" cy="18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F21CD-3DA6-47D2-B816-8B55C0477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624" y="3324810"/>
            <a:ext cx="3295238" cy="19142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EE029E-499F-406B-9E45-1ED39D4569D1}"/>
              </a:ext>
            </a:extLst>
          </p:cNvPr>
          <p:cNvSpPr/>
          <p:nvPr/>
        </p:nvSpPr>
        <p:spPr>
          <a:xfrm>
            <a:off x="5216979" y="3869877"/>
            <a:ext cx="751114" cy="179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6F37B-FB9D-4D50-B8DA-7C7C4961FD41}"/>
              </a:ext>
            </a:extLst>
          </p:cNvPr>
          <p:cNvSpPr/>
          <p:nvPr/>
        </p:nvSpPr>
        <p:spPr>
          <a:xfrm>
            <a:off x="6621235" y="5031799"/>
            <a:ext cx="547007" cy="180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837706-93A3-4F77-BC39-D52D7882C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624" y="3289121"/>
            <a:ext cx="4236452" cy="19499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CEEEF6-D748-4041-9529-6BEA933385D0}"/>
              </a:ext>
            </a:extLst>
          </p:cNvPr>
          <p:cNvSpPr/>
          <p:nvPr/>
        </p:nvSpPr>
        <p:spPr>
          <a:xfrm>
            <a:off x="8164319" y="4995052"/>
            <a:ext cx="756000" cy="169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825E6-0417-4DE0-A307-9862166EA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624" y="3293688"/>
            <a:ext cx="6971428" cy="25333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193EFA-93D4-406F-A982-CA38695093C9}"/>
              </a:ext>
            </a:extLst>
          </p:cNvPr>
          <p:cNvSpPr/>
          <p:nvPr/>
        </p:nvSpPr>
        <p:spPr>
          <a:xfrm>
            <a:off x="5527221" y="3682099"/>
            <a:ext cx="1387929" cy="177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4CB13-740A-4CAF-88A6-47F596A3F376}"/>
              </a:ext>
            </a:extLst>
          </p:cNvPr>
          <p:cNvSpPr/>
          <p:nvPr/>
        </p:nvSpPr>
        <p:spPr>
          <a:xfrm>
            <a:off x="11103429" y="3673928"/>
            <a:ext cx="424542" cy="177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C9398B-1151-4990-9A75-DFE771FB1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9650" y="5879366"/>
            <a:ext cx="2485714" cy="2952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58BFAE9-0B67-4FC1-868D-F8D1A870D733}"/>
              </a:ext>
            </a:extLst>
          </p:cNvPr>
          <p:cNvSpPr/>
          <p:nvPr/>
        </p:nvSpPr>
        <p:spPr>
          <a:xfrm>
            <a:off x="9511391" y="5943656"/>
            <a:ext cx="685800" cy="164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DFCCC9-E9BF-4F78-AF9E-972859AFE0E2}"/>
              </a:ext>
            </a:extLst>
          </p:cNvPr>
          <p:cNvSpPr/>
          <p:nvPr/>
        </p:nvSpPr>
        <p:spPr>
          <a:xfrm>
            <a:off x="4931229" y="4355698"/>
            <a:ext cx="2485714" cy="1061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E912A1-9DED-4E7B-BBE8-1C008863A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8624" y="3293691"/>
            <a:ext cx="7136740" cy="25411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1F4321-E54D-40E1-A4BE-A4A2871B9A6E}"/>
              </a:ext>
            </a:extLst>
          </p:cNvPr>
          <p:cNvSpPr/>
          <p:nvPr/>
        </p:nvSpPr>
        <p:spPr>
          <a:xfrm>
            <a:off x="4931229" y="5247260"/>
            <a:ext cx="2049235" cy="173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0E145B-4A43-48A9-8C67-8EFA229A4451}"/>
              </a:ext>
            </a:extLst>
          </p:cNvPr>
          <p:cNvSpPr/>
          <p:nvPr/>
        </p:nvSpPr>
        <p:spPr>
          <a:xfrm>
            <a:off x="8920319" y="5355776"/>
            <a:ext cx="533924" cy="14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3B9B6C-9590-46B7-A41A-22CF306332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623" y="4384844"/>
            <a:ext cx="1971429" cy="2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6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08"/>
    </mc:Choice>
    <mc:Fallback xmlns="">
      <p:transition spd="slow" advTm="3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9" grpId="0" animBg="1"/>
      <p:bldP spid="10" grpId="0" animBg="1"/>
      <p:bldP spid="12" grpId="0" animBg="1"/>
      <p:bldP spid="14" grpId="0" animBg="1"/>
      <p:bldP spid="15" grpId="0" animBg="1"/>
      <p:bldP spid="22" grpId="0" animBg="1"/>
      <p:bldP spid="23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BC762-7F94-4849-8511-C427ABC9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3" y="1322614"/>
            <a:ext cx="6369915" cy="44413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B6496-1154-4787-A2C6-0557754BB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43" y="1322614"/>
            <a:ext cx="6381866" cy="444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71F4C-6E52-4426-9703-FC5DB0AC8970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Google Earth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B7AFF-38BC-4623-8219-BB4ACA03B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43" y="1322614"/>
            <a:ext cx="6381866" cy="444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122349-C69E-4749-8B59-3FB0C2C37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74" y="1321585"/>
            <a:ext cx="6340479" cy="4442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81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08"/>
    </mc:Choice>
    <mc:Fallback xmlns="">
      <p:transition spd="slow" advTm="3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03A37FE6-33D6-4A5C-A5A7-D46CC267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950" y="220664"/>
            <a:ext cx="7391400" cy="407987"/>
          </a:xfrm>
        </p:spPr>
        <p:txBody>
          <a:bodyPr>
            <a:normAutofit fontScale="90000"/>
          </a:bodyPr>
          <a:lstStyle/>
          <a:p>
            <a:r>
              <a:rPr lang="en-US" altLang="en-US" b="1" cap="none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ヒラギノ角ゴ Pro W3" pitchFamily="-102" charset="-128"/>
              </a:rPr>
              <a:t>Acknowledgements</a:t>
            </a: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DCBA946B-AC4F-476A-9CF7-6CE72589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9" y="2117725"/>
            <a:ext cx="1722437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9">
            <a:extLst>
              <a:ext uri="{FF2B5EF4-FFF2-40B4-BE49-F238E27FC236}">
                <a16:creationId xmlns:a16="http://schemas.microsoft.com/office/drawing/2014/main" id="{220CE06C-D275-4CE9-81E5-0BCFE22E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6" y="4103689"/>
            <a:ext cx="2136775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11">
            <a:extLst>
              <a:ext uri="{FF2B5EF4-FFF2-40B4-BE49-F238E27FC236}">
                <a16:creationId xmlns:a16="http://schemas.microsoft.com/office/drawing/2014/main" id="{BDB9F88C-A48A-45CC-A1C5-5459C56D2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9" y="4103689"/>
            <a:ext cx="165417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3">
            <a:extLst>
              <a:ext uri="{FF2B5EF4-FFF2-40B4-BE49-F238E27FC236}">
                <a16:creationId xmlns:a16="http://schemas.microsoft.com/office/drawing/2014/main" id="{08A84A2F-53EA-4AE9-9C2D-F9D711808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75" y="4222751"/>
            <a:ext cx="1906588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5">
            <a:extLst>
              <a:ext uri="{FF2B5EF4-FFF2-40B4-BE49-F238E27FC236}">
                <a16:creationId xmlns:a16="http://schemas.microsoft.com/office/drawing/2014/main" id="{74295E65-23E2-4F56-A523-B8B26644E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1" y="2117726"/>
            <a:ext cx="2227263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18">
            <a:extLst>
              <a:ext uri="{FF2B5EF4-FFF2-40B4-BE49-F238E27FC236}">
                <a16:creationId xmlns:a16="http://schemas.microsoft.com/office/drawing/2014/main" id="{3A0BF576-543A-40EF-8D7B-9D262378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3" y="2297113"/>
            <a:ext cx="2616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4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9|4.6|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0.3|5.2|4.1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0.3|5.2|4.1|5"/>
</p:tagLst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3AF4D9E3-E1C9-40B3-8E0C-096B21B3D0C0}" vid="{48EA457E-F5DB-4C1D-B085-B6F3525955C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3AF4D9E3-E1C9-40B3-8E0C-096B21B3D0C0}" vid="{5EB82708-1EBF-40DE-9190-11AC785AE6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NCI_Template</Template>
  <TotalTime>1516</TotalTime>
  <Words>256</Words>
  <Application>Microsoft Office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Tw Cen MT</vt:lpstr>
      <vt:lpstr>Droplet</vt:lpstr>
      <vt:lpstr>Custom Design</vt:lpstr>
      <vt:lpstr>New GSKY Client Software Apps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Arapaut Sivaprasad</dc:creator>
  <cp:lastModifiedBy>Arapaut Sivaprasad</cp:lastModifiedBy>
  <cp:revision>12</cp:revision>
  <dcterms:created xsi:type="dcterms:W3CDTF">2019-05-02T04:11:05Z</dcterms:created>
  <dcterms:modified xsi:type="dcterms:W3CDTF">2020-03-17T23:43:41Z</dcterms:modified>
</cp:coreProperties>
</file>